
<file path=[Content_Types].xml><?xml version="1.0" encoding="utf-8"?>
<Types xmlns="http://schemas.openxmlformats.org/package/2006/content-types">
  <Default Extension="jpeg" ContentType="image/jpe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24384000" cy="13716000"/>
  <p:notesSz cx="6858000" cy="9144000"/>
  <p:embeddedFontLst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7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1pPr>
    <a:lvl2pPr marL="0" marR="0" indent="457200" algn="ctr" defTabSz="2437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2pPr>
    <a:lvl3pPr marL="0" marR="0" indent="914400" algn="ctr" defTabSz="2437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3pPr>
    <a:lvl4pPr marL="0" marR="0" indent="1371600" algn="ctr" defTabSz="2437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4pPr>
    <a:lvl5pPr marL="0" marR="0" indent="1828800" algn="ctr" defTabSz="2437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5pPr>
    <a:lvl6pPr marL="0" marR="0" indent="2286000" algn="ctr" defTabSz="2437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6pPr>
    <a:lvl7pPr marL="0" marR="0" indent="2743200" algn="ctr" defTabSz="2437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7pPr>
    <a:lvl8pPr marL="0" marR="0" indent="3200400" algn="ctr" defTabSz="2437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8pPr>
    <a:lvl9pPr marL="0" marR="0" indent="3657600" algn="ctr" defTabSz="2437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1pPr>
    <a:lvl2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2pPr>
    <a:lvl3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3pPr>
    <a:lvl4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4pPr>
    <a:lvl5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5pPr>
    <a:lvl6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6pPr>
    <a:lvl7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7pPr>
    <a:lvl8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8pPr>
    <a:lvl9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客户案例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客户案例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"/>
          <p:cNvSpPr/>
          <p:nvPr/>
        </p:nvSpPr>
        <p:spPr>
          <a:xfrm>
            <a:off x="2057400" y="1202332"/>
            <a:ext cx="4520109" cy="7788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00503000000020004"/>
              </a:defRPr>
            </a:pPr>
          </a:p>
        </p:txBody>
      </p:sp>
      <p:sp>
        <p:nvSpPr>
          <p:cNvPr id="3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b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/>
          <p:nvPr>
            <p:ph type="body" idx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 marL="0" marR="0" indent="0" algn="l" defTabSz="2437765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11600" b="1" i="0" u="none" strike="noStrike" cap="none" spc="-232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1pPr>
      <a:lvl2pPr marL="0" marR="0" indent="0" algn="l" defTabSz="2437765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11600" b="1" i="0" u="none" strike="noStrike" cap="none" spc="-232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2pPr>
      <a:lvl3pPr marL="0" marR="0" indent="0" algn="l" defTabSz="2437765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11600" b="1" i="0" u="none" strike="noStrike" cap="none" spc="-232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3pPr>
      <a:lvl4pPr marL="0" marR="0" indent="0" algn="l" defTabSz="2437765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11600" b="1" i="0" u="none" strike="noStrike" cap="none" spc="-232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4pPr>
      <a:lvl5pPr marL="0" marR="0" indent="0" algn="l" defTabSz="2437765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11600" b="1" i="0" u="none" strike="noStrike" cap="none" spc="-232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5pPr>
      <a:lvl6pPr marL="0" marR="0" indent="0" algn="l" defTabSz="2437765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11600" b="1" i="0" u="none" strike="noStrike" cap="none" spc="-232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6pPr>
      <a:lvl7pPr marL="0" marR="0" indent="0" algn="l" defTabSz="2437765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11600" b="1" i="0" u="none" strike="noStrike" cap="none" spc="-232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7pPr>
      <a:lvl8pPr marL="0" marR="0" indent="0" algn="l" defTabSz="2437765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11600" b="1" i="0" u="none" strike="noStrike" cap="none" spc="-232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8pPr>
      <a:lvl9pPr marL="0" marR="0" indent="0" algn="l" defTabSz="2437765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11600" b="1" i="0" u="none" strike="noStrike" cap="none" spc="-232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9pPr>
    </p:titleStyle>
    <p:body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00" b="1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1pPr>
      <a:lvl2pPr marL="0" marR="0" indent="4572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00" b="1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2pPr>
      <a:lvl3pPr marL="0" marR="0" indent="9144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00" b="1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3pPr>
      <a:lvl4pPr marL="0" marR="0" indent="13716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00" b="1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4pPr>
      <a:lvl5pPr marL="0" marR="0" indent="182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00" b="1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5pPr>
      <a:lvl6pPr marL="0" marR="0" indent="22860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00" b="1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6pPr>
      <a:lvl7pPr marL="0" marR="0" indent="27432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00" b="1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7pPr>
      <a:lvl8pPr marL="0" marR="0" indent="32004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00" b="1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8pPr>
      <a:lvl9pPr marL="0" marR="0" indent="36576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00" b="1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3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镭晨科技…"/>
          <p:cNvSpPr txBox="1"/>
          <p:nvPr/>
        </p:nvSpPr>
        <p:spPr>
          <a:xfrm>
            <a:off x="5841999" y="4572000"/>
            <a:ext cx="12700001" cy="222885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4800" spc="24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镭晨科技</a:t>
            </a:r>
          </a:p>
          <a:p>
            <a:pPr>
              <a:lnSpc>
                <a:spcPct val="150000"/>
              </a:lnSpc>
              <a:defRPr sz="4800" spc="24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Series-DIP产品介绍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成组"/>
          <p:cNvGrpSpPr/>
          <p:nvPr/>
        </p:nvGrpSpPr>
        <p:grpSpPr>
          <a:xfrm>
            <a:off x="0" y="3105886"/>
            <a:ext cx="24388677" cy="8536054"/>
            <a:chOff x="0" y="0"/>
            <a:chExt cx="24388676" cy="8536053"/>
          </a:xfrm>
        </p:grpSpPr>
        <p:pic>
          <p:nvPicPr>
            <p:cNvPr id="44" name="企业微信截图_278900a0-3da5-474a-aa0a-e8bf9ef466d6.png" descr="企业微信截图_278900a0-3da5-474a-aa0a-e8bf9ef466d6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234"/>
              <a:ext cx="20118619" cy="852758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45" name="图像" descr="图像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0019151" y="0"/>
              <a:ext cx="4369526" cy="853605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47" name="设备原理…"/>
          <p:cNvSpPr txBox="1"/>
          <p:nvPr/>
        </p:nvSpPr>
        <p:spPr>
          <a:xfrm>
            <a:off x="11939240" y="8460123"/>
            <a:ext cx="10833059" cy="2298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  <a:defRPr sz="3200" spc="16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设备原理</a:t>
            </a:r>
          </a:p>
          <a:p>
            <a:pPr algn="l">
              <a:def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通过高精度彩色工业相机实时抓取板卡图像，采取卷积神经网络算法处理图像，智能判定元器件不良</a:t>
            </a:r>
          </a:p>
        </p:txBody>
      </p:sp>
      <p:sp>
        <p:nvSpPr>
          <p:cNvPr id="48" name="设备型号  AIS203 / AIS203-R"/>
          <p:cNvSpPr txBox="1"/>
          <p:nvPr/>
        </p:nvSpPr>
        <p:spPr>
          <a:xfrm>
            <a:off x="11939240" y="6554763"/>
            <a:ext cx="5822395" cy="16383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200" spc="16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设备型号  AIS203 / AIS203-R</a:t>
            </a:r>
          </a:p>
        </p:txBody>
      </p:sp>
      <p:sp>
        <p:nvSpPr>
          <p:cNvPr id="49" name="AIS20X Series-DIP｜产品概述"/>
          <p:cNvSpPr txBox="1"/>
          <p:nvPr/>
        </p:nvSpPr>
        <p:spPr>
          <a:xfrm>
            <a:off x="1905000" y="952499"/>
            <a:ext cx="74258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产品概述</a:t>
            </a:r>
          </a:p>
        </p:txBody>
      </p:sp>
      <p:sp>
        <p:nvSpPr>
          <p:cNvPr id="50" name="在线PCBA插件光学检测设备…"/>
          <p:cNvSpPr txBox="1"/>
          <p:nvPr/>
        </p:nvSpPr>
        <p:spPr>
          <a:xfrm>
            <a:off x="11938000" y="4378360"/>
            <a:ext cx="6043368" cy="1909344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/>
          <a:lstStyle/>
          <a:p>
            <a:pPr algn="l" defTabSz="914400">
              <a:lnSpc>
                <a:spcPct val="120000"/>
              </a:lnSpc>
              <a:defRPr sz="3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在线PCBA插件光学检测设备</a:t>
            </a:r>
          </a:p>
          <a:p>
            <a:pPr algn="l" defTabSz="914400">
              <a:lnSpc>
                <a:spcPct val="120000"/>
              </a:lnSpc>
              <a:defRPr sz="3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检测DIP元件的错漏反等缺陷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AIS20X Series-DIP｜应用场景"/>
          <p:cNvSpPr txBox="1"/>
          <p:nvPr/>
        </p:nvSpPr>
        <p:spPr>
          <a:xfrm>
            <a:off x="1905000" y="952499"/>
            <a:ext cx="74258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应用场景</a:t>
            </a:r>
          </a:p>
        </p:txBody>
      </p:sp>
      <p:sp>
        <p:nvSpPr>
          <p:cNvPr id="53" name="可用于炉前、炉后，满足多场景应用需求"/>
          <p:cNvSpPr txBox="1"/>
          <p:nvPr/>
        </p:nvSpPr>
        <p:spPr>
          <a:xfrm>
            <a:off x="1905000" y="3628316"/>
            <a:ext cx="11493500" cy="6731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可用于炉前、炉后，满足多场景应用需求</a:t>
            </a:r>
          </a:p>
        </p:txBody>
      </p:sp>
      <p:sp>
        <p:nvSpPr>
          <p:cNvPr id="54" name="DIP段波峰焊前/后"/>
          <p:cNvSpPr txBox="1"/>
          <p:nvPr/>
        </p:nvSpPr>
        <p:spPr>
          <a:xfrm>
            <a:off x="1905000" y="2730500"/>
            <a:ext cx="3746674" cy="736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l">
              <a:defRPr sz="36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DIP段波峰焊前/后</a:t>
            </a:r>
          </a:p>
        </p:txBody>
      </p:sp>
      <p:pic>
        <p:nvPicPr>
          <p:cNvPr id="55" name="图像" descr="图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9335" y="5271413"/>
            <a:ext cx="20943211" cy="5623156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AIS20X Series-DIP｜可检测缺陷"/>
          <p:cNvSpPr txBox="1"/>
          <p:nvPr/>
        </p:nvSpPr>
        <p:spPr>
          <a:xfrm>
            <a:off x="1905000" y="952499"/>
            <a:ext cx="79592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可检测缺陷</a:t>
            </a:r>
          </a:p>
        </p:txBody>
      </p:sp>
      <p:pic>
        <p:nvPicPr>
          <p:cNvPr id="58" name="图像" descr="图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8644" y="4038600"/>
            <a:ext cx="20592112" cy="7106563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AIS20X Series-DIP｜设备架构"/>
          <p:cNvSpPr txBox="1"/>
          <p:nvPr/>
        </p:nvSpPr>
        <p:spPr>
          <a:xfrm>
            <a:off x="1905000" y="952499"/>
            <a:ext cx="74258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设备架构</a:t>
            </a:r>
          </a:p>
        </p:txBody>
      </p:sp>
      <p:sp>
        <p:nvSpPr>
          <p:cNvPr id="61" name="AIS203"/>
          <p:cNvSpPr txBox="1"/>
          <p:nvPr/>
        </p:nvSpPr>
        <p:spPr>
          <a:xfrm>
            <a:off x="1905000" y="2909332"/>
            <a:ext cx="1469827" cy="5842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just" defTabSz="457200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AIS203</a:t>
            </a:r>
          </a:p>
        </p:txBody>
      </p:sp>
      <p:sp>
        <p:nvSpPr>
          <p:cNvPr id="62" name="横跨式架设，无需改动产线…"/>
          <p:cNvSpPr txBox="1"/>
          <p:nvPr/>
        </p:nvSpPr>
        <p:spPr>
          <a:xfrm>
            <a:off x="1905000" y="3769771"/>
            <a:ext cx="9374188" cy="23876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/>
          <a:p>
            <a:pPr algn="l" defTabSz="457200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横跨式架设，无需改动产线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便捷移动，高度、宽度可调节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不停板实时检测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PCBA规格尺寸：最大400*300mm/最大520*380mm</a:t>
            </a:r>
          </a:p>
        </p:txBody>
      </p:sp>
      <p:sp>
        <p:nvSpPr>
          <p:cNvPr id="63" name="线条"/>
          <p:cNvSpPr/>
          <p:nvPr/>
        </p:nvSpPr>
        <p:spPr>
          <a:xfrm>
            <a:off x="1905000" y="3622720"/>
            <a:ext cx="1388557" cy="1"/>
          </a:xfrm>
          <a:prstGeom prst="line">
            <a:avLst/>
          </a:prstGeom>
          <a:ln w="25400">
            <a:solidFill>
              <a:srgbClr val="266FA1"/>
            </a:solidFill>
            <a:miter lim="400000"/>
          </a:ln>
        </p:spPr>
        <p:txBody>
          <a:bodyPr lIns="0" tIns="0" rIns="0" bIns="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64" name="图像" descr="图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8650" y="6534150"/>
            <a:ext cx="16551750" cy="589775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AIS20X Series-DIP｜设备架构"/>
          <p:cNvSpPr txBox="1"/>
          <p:nvPr/>
        </p:nvSpPr>
        <p:spPr>
          <a:xfrm>
            <a:off x="1905000" y="952499"/>
            <a:ext cx="74258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设备架构</a:t>
            </a:r>
          </a:p>
        </p:txBody>
      </p:sp>
      <p:sp>
        <p:nvSpPr>
          <p:cNvPr id="67" name="自带轨道，支持更大尺寸板卡…"/>
          <p:cNvSpPr txBox="1"/>
          <p:nvPr/>
        </p:nvSpPr>
        <p:spPr>
          <a:xfrm>
            <a:off x="1905000" y="3768277"/>
            <a:ext cx="7590036" cy="181610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/>
          <a:p>
            <a:pPr algn="l" defTabSz="457200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自带轨道，支持更大尺寸板卡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与新建产线融合度更高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PCBA规格尺寸：50*50mm～510*460mm</a:t>
            </a:r>
          </a:p>
        </p:txBody>
      </p:sp>
      <p:sp>
        <p:nvSpPr>
          <p:cNvPr id="68" name="AIS203-R｜带轨道（750毫米）"/>
          <p:cNvSpPr txBox="1"/>
          <p:nvPr/>
        </p:nvSpPr>
        <p:spPr>
          <a:xfrm>
            <a:off x="1905000" y="2852182"/>
            <a:ext cx="582791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l" defTabSz="457200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AIS203-R｜带轨道（750毫米）</a:t>
            </a:r>
          </a:p>
        </p:txBody>
      </p:sp>
      <p:sp>
        <p:nvSpPr>
          <p:cNvPr id="69" name="线条"/>
          <p:cNvSpPr/>
          <p:nvPr/>
        </p:nvSpPr>
        <p:spPr>
          <a:xfrm>
            <a:off x="1905000" y="3613051"/>
            <a:ext cx="5877459" cy="1"/>
          </a:xfrm>
          <a:prstGeom prst="line">
            <a:avLst/>
          </a:prstGeom>
          <a:ln w="25400">
            <a:solidFill>
              <a:srgbClr val="266FA1"/>
            </a:solidFill>
            <a:miter lim="400000"/>
          </a:ln>
        </p:spPr>
        <p:txBody>
          <a:bodyPr lIns="0" tIns="0" rIns="0" bIns="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70" name="图像" descr="图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8650" y="6544719"/>
            <a:ext cx="16551750" cy="5876612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AIS20X Series-DIP｜设备架构"/>
          <p:cNvSpPr txBox="1"/>
          <p:nvPr/>
        </p:nvSpPr>
        <p:spPr>
          <a:xfrm>
            <a:off x="1905000" y="952499"/>
            <a:ext cx="74258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设备架构</a:t>
            </a:r>
          </a:p>
        </p:txBody>
      </p:sp>
      <p:sp>
        <p:nvSpPr>
          <p:cNvPr id="73" name="自带轨道，支持更大尺寸板卡…"/>
          <p:cNvSpPr txBox="1"/>
          <p:nvPr/>
        </p:nvSpPr>
        <p:spPr>
          <a:xfrm>
            <a:off x="1905000" y="3769024"/>
            <a:ext cx="7590036" cy="23876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/>
          <a:p>
            <a:pPr algn="l" defTabSz="457200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自带轨道，支持更大尺寸板卡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与新建产线融合度更高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底部预留治具回流线接口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PCBA规格尺寸：50*50mm～510*460mm</a:t>
            </a:r>
          </a:p>
        </p:txBody>
      </p:sp>
      <p:sp>
        <p:nvSpPr>
          <p:cNvPr id="74" name="AIS203-R｜带轨道（900毫米）"/>
          <p:cNvSpPr txBox="1"/>
          <p:nvPr/>
        </p:nvSpPr>
        <p:spPr>
          <a:xfrm>
            <a:off x="1905000" y="2852930"/>
            <a:ext cx="582791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l" defTabSz="457200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AIS203-R｜带轨道（900毫米）</a:t>
            </a:r>
          </a:p>
        </p:txBody>
      </p:sp>
      <p:sp>
        <p:nvSpPr>
          <p:cNvPr id="75" name="线条"/>
          <p:cNvSpPr/>
          <p:nvPr/>
        </p:nvSpPr>
        <p:spPr>
          <a:xfrm>
            <a:off x="1905000" y="3613798"/>
            <a:ext cx="5877459" cy="1"/>
          </a:xfrm>
          <a:prstGeom prst="line">
            <a:avLst/>
          </a:prstGeom>
          <a:ln w="25400">
            <a:solidFill>
              <a:srgbClr val="266FA1"/>
            </a:solidFill>
            <a:miter lim="400000"/>
          </a:ln>
        </p:spPr>
        <p:txBody>
          <a:bodyPr lIns="0" tIns="0" rIns="0" bIns="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76" name="图像" descr="图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6540500"/>
            <a:ext cx="16551750" cy="5855473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AIS20X Series-DIP｜核心优势"/>
          <p:cNvSpPr txBox="1"/>
          <p:nvPr/>
        </p:nvSpPr>
        <p:spPr>
          <a:xfrm>
            <a:off x="1905000" y="952499"/>
            <a:ext cx="74258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核心优势</a:t>
            </a:r>
          </a:p>
        </p:txBody>
      </p:sp>
      <p:pic>
        <p:nvPicPr>
          <p:cNvPr id="79" name="gongyede--2.png" descr="gongyede--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1685" y="5415696"/>
            <a:ext cx="1079501" cy="10795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0" name="极简编程，简易操作，支持在线/离线多种编程方式"/>
          <p:cNvSpPr txBox="1"/>
          <p:nvPr/>
        </p:nvSpPr>
        <p:spPr>
          <a:xfrm>
            <a:off x="3149600" y="5618896"/>
            <a:ext cx="916801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极简编程，简易操作，支持在线/离线多种编程方式</a:t>
            </a:r>
          </a:p>
        </p:txBody>
      </p:sp>
      <p:pic>
        <p:nvPicPr>
          <p:cNvPr id="81" name="gongyede-.png" descr="gongyede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1014" y="8288592"/>
            <a:ext cx="1079501" cy="10795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2" name="多种检测模式，适应生产多样性"/>
          <p:cNvSpPr txBox="1"/>
          <p:nvPr/>
        </p:nvSpPr>
        <p:spPr>
          <a:xfrm>
            <a:off x="15373900" y="8491792"/>
            <a:ext cx="580390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多种检测模式，适应生产多样性</a:t>
            </a:r>
          </a:p>
        </p:txBody>
      </p:sp>
      <p:pic>
        <p:nvPicPr>
          <p:cNvPr id="83" name="gongyewulian.png" descr="gongyewuli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685" y="8597251"/>
            <a:ext cx="1079501" cy="10795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4" name="可搭配选配项，快速定位不良，实现产线控制"/>
          <p:cNvSpPr txBox="1"/>
          <p:nvPr/>
        </p:nvSpPr>
        <p:spPr>
          <a:xfrm>
            <a:off x="3241955" y="8800451"/>
            <a:ext cx="824230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可搭配选配项，快速定位不良，实现产线控制</a:t>
            </a:r>
          </a:p>
        </p:txBody>
      </p:sp>
      <p:pic>
        <p:nvPicPr>
          <p:cNvPr id="85" name="gongyede--4.png" descr="gongyede--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1014" y="5439439"/>
            <a:ext cx="1079501" cy="10795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6" name="详细数据测试报表，支持SPC报警"/>
          <p:cNvSpPr txBox="1"/>
          <p:nvPr/>
        </p:nvSpPr>
        <p:spPr>
          <a:xfrm>
            <a:off x="15371285" y="5642639"/>
            <a:ext cx="623312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详细数据测试报表，支持SPC报警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在工业检测领域应用深度学习算法，使用大数据优化，智能极简编程，一键自动识别已训练元器件，智能判定不良，解决编程时间长、误报率高两大传统算法痛点"/>
          <p:cNvSpPr txBox="1"/>
          <p:nvPr/>
        </p:nvSpPr>
        <p:spPr>
          <a:xfrm>
            <a:off x="2858588" y="2752938"/>
            <a:ext cx="16578094" cy="13589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在工业检测领域应用深度学习算法，使用大数据优化，智能极简编程，一键自动识别已训练元器件，智能判定不良，解决编程时间长、误报率高两大传统算法痛点</a:t>
            </a:r>
          </a:p>
        </p:txBody>
      </p:sp>
      <p:sp>
        <p:nvSpPr>
          <p:cNvPr id="89" name="AIS20X Series-DIP｜深度学习算法"/>
          <p:cNvSpPr txBox="1"/>
          <p:nvPr/>
        </p:nvSpPr>
        <p:spPr>
          <a:xfrm>
            <a:off x="1905000" y="952499"/>
            <a:ext cx="84926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深度学习算法</a:t>
            </a:r>
          </a:p>
        </p:txBody>
      </p:sp>
      <p:grpSp>
        <p:nvGrpSpPr>
          <p:cNvPr id="92" name="成组"/>
          <p:cNvGrpSpPr/>
          <p:nvPr/>
        </p:nvGrpSpPr>
        <p:grpSpPr>
          <a:xfrm>
            <a:off x="2625091" y="4989832"/>
            <a:ext cx="18900354" cy="6955154"/>
            <a:chOff x="0" y="0"/>
            <a:chExt cx="18900353" cy="6955152"/>
          </a:xfrm>
        </p:grpSpPr>
        <p:pic>
          <p:nvPicPr>
            <p:cNvPr id="90" name="图像" descr="图像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18900354" cy="695515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91" name="企业微信截图_444a8789-4c96-42d1-ab57-e7746aaae3bf.png" descr="企业微信截图_444a8789-4c96-42d1-ab57-e7746aaae3bf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45650" y="2644616"/>
              <a:ext cx="1427481" cy="1646377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企业微信截图_b719d8f2-4ac2-46ee-beb9-42e0e2d52acd.png" descr="企业微信截图_b719d8f2-4ac2-46ee-beb9-42e0e2d52ac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32417" y="4757416"/>
            <a:ext cx="9489728" cy="7868263"/>
          </a:xfrm>
          <a:prstGeom prst="rect">
            <a:avLst/>
          </a:prstGeom>
          <a:ln w="76200">
            <a:solidFill>
              <a:srgbClr val="000000"/>
            </a:solidFill>
            <a:miter lim="400000"/>
            <a:headEnd/>
            <a:tailEnd/>
          </a:ln>
        </p:spPr>
      </p:pic>
      <p:sp>
        <p:nvSpPr>
          <p:cNvPr id="95" name="AIS20X Series-DIP｜技术优势"/>
          <p:cNvSpPr txBox="1"/>
          <p:nvPr/>
        </p:nvSpPr>
        <p:spPr>
          <a:xfrm>
            <a:off x="1905000" y="952499"/>
            <a:ext cx="74258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技术优势</a:t>
            </a:r>
          </a:p>
        </p:txBody>
      </p:sp>
      <p:sp>
        <p:nvSpPr>
          <p:cNvPr id="96" name="深度学习算法，编程简单，一键自动搜索已训练元器件，智能判定不良，编程速度快"/>
          <p:cNvSpPr txBox="1"/>
          <p:nvPr/>
        </p:nvSpPr>
        <p:spPr>
          <a:xfrm>
            <a:off x="1901685" y="3621688"/>
            <a:ext cx="1515110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深度学习算法，编程简单，一键自动搜索已训练元器件，智能判定不良，编程速度快</a:t>
            </a:r>
          </a:p>
        </p:txBody>
      </p:sp>
      <p:sp>
        <p:nvSpPr>
          <p:cNvPr id="97" name="智能算法…"/>
          <p:cNvSpPr txBox="1"/>
          <p:nvPr/>
        </p:nvSpPr>
        <p:spPr>
          <a:xfrm>
            <a:off x="1908148" y="5123948"/>
            <a:ext cx="10654625" cy="77470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/>
          <a:p>
            <a:pPr marL="406400" indent="-406400" algn="l">
              <a:buSzPct val="123000"/>
              <a:buChar char="•"/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智能算法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自动框选电容、二极管、插座等元器件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在线/离线编程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不停线即可优化调整设备参数，减少生产损失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简易操作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编程时间仅需10-20min，调试时间仅需10-15min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快速操作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换线时间短，可直接调用已有版式文件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声音报警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提示位号、错误器件及类型</a:t>
            </a:r>
          </a:p>
        </p:txBody>
      </p:sp>
      <p:sp>
        <p:nvSpPr>
          <p:cNvPr id="98" name="极简编程"/>
          <p:cNvSpPr txBox="1"/>
          <p:nvPr/>
        </p:nvSpPr>
        <p:spPr>
          <a:xfrm>
            <a:off x="1905760" y="2755900"/>
            <a:ext cx="1943101" cy="736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6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极简编程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可实现横跨式结构的同时，检测色环电阻色环错料…"/>
          <p:cNvSpPr txBox="1"/>
          <p:nvPr/>
        </p:nvSpPr>
        <p:spPr>
          <a:xfrm>
            <a:off x="1904983" y="6015174"/>
            <a:ext cx="15821968" cy="54610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/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可实现横跨式结构的同时，检测色环电阻色环错料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对特征模糊识别能力强，能过有效检出极性，不受板面丝印、器件文字变化干扰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超强同色区分能力，无论是黑色板卡上的黑色器件、黑色器件上的黑色特征、白色板卡上的白色排插及跳线、绿色板卡上的热敏电阻，均可有效识别漏件和反件缺陷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泛化能力强，能兼容器件偏差、电容歪斜、颜色存在细微差异、不规则排列器件等复杂情况，实现低误报率</a:t>
            </a:r>
          </a:p>
        </p:txBody>
      </p:sp>
      <p:sp>
        <p:nvSpPr>
          <p:cNvPr id="101" name="基于大数据训练的模型，元器件的识别准确率高，检出能力及泛化强，能矫正元器件偏差引起的报警，降低误报"/>
          <p:cNvSpPr txBox="1"/>
          <p:nvPr/>
        </p:nvSpPr>
        <p:spPr>
          <a:xfrm>
            <a:off x="1907417" y="3810000"/>
            <a:ext cx="15817099" cy="12446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基于大数据训练的模型，元器件的识别准确率高，检出能力及泛化强，能矫正元器件偏差引起的报警，降低误报</a:t>
            </a:r>
          </a:p>
        </p:txBody>
      </p:sp>
      <p:sp>
        <p:nvSpPr>
          <p:cNvPr id="102" name="检出能力强"/>
          <p:cNvSpPr txBox="1"/>
          <p:nvPr/>
        </p:nvSpPr>
        <p:spPr>
          <a:xfrm>
            <a:off x="1905760" y="2755900"/>
            <a:ext cx="2400301" cy="736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6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检出能力强</a:t>
            </a:r>
          </a:p>
        </p:txBody>
      </p:sp>
      <p:sp>
        <p:nvSpPr>
          <p:cNvPr id="103" name="AIS20X Series-DIP｜技术优势"/>
          <p:cNvSpPr txBox="1"/>
          <p:nvPr/>
        </p:nvSpPr>
        <p:spPr>
          <a:xfrm>
            <a:off x="1905000" y="952499"/>
            <a:ext cx="74258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技术优势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采用不停线流动检测模式，灵活应对产能高、带载具与否情况"/>
          <p:cNvSpPr txBox="1"/>
          <p:nvPr/>
        </p:nvSpPr>
        <p:spPr>
          <a:xfrm>
            <a:off x="1905760" y="3810000"/>
            <a:ext cx="1189990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采用不停线流动检测模式，灵活应对产能高、带载具与否情况</a:t>
            </a:r>
          </a:p>
        </p:txBody>
      </p:sp>
      <p:sp>
        <p:nvSpPr>
          <p:cNvPr id="106" name="检测速度快"/>
          <p:cNvSpPr txBox="1"/>
          <p:nvPr/>
        </p:nvSpPr>
        <p:spPr>
          <a:xfrm>
            <a:off x="1905760" y="2755900"/>
            <a:ext cx="2400301" cy="736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6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检测速度快</a:t>
            </a:r>
          </a:p>
        </p:txBody>
      </p:sp>
      <p:sp>
        <p:nvSpPr>
          <p:cNvPr id="107" name="在线检测，无需停线，检测时间不受产线速度影响，产线速度可达1.8m/min…"/>
          <p:cNvSpPr txBox="1"/>
          <p:nvPr/>
        </p:nvSpPr>
        <p:spPr>
          <a:xfrm>
            <a:off x="1905000" y="5467350"/>
            <a:ext cx="15264011" cy="2781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在线检测，无需停线，检测时间不受产线速度影响，产线速度可达1.8m/min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自动跟踪，检测效果不受板卡密集程度和距离影响，板卡流出设备，即刻获得结果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检测场景可兼容带治具或裸板生产情况</a:t>
            </a:r>
          </a:p>
        </p:txBody>
      </p:sp>
      <p:sp>
        <p:nvSpPr>
          <p:cNvPr id="108" name="AIS20X Series-DIP｜技术优势"/>
          <p:cNvSpPr txBox="1"/>
          <p:nvPr/>
        </p:nvSpPr>
        <p:spPr>
          <a:xfrm>
            <a:off x="1905000" y="952499"/>
            <a:ext cx="74258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技术优势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支持拼板检测…"/>
          <p:cNvSpPr txBox="1"/>
          <p:nvPr/>
        </p:nvSpPr>
        <p:spPr>
          <a:xfrm>
            <a:off x="1907417" y="5083583"/>
            <a:ext cx="6729612" cy="4318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支持拼板检测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支持混板检测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支持混料检测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支持多角度、多位置旋转识别</a:t>
            </a:r>
          </a:p>
        </p:txBody>
      </p:sp>
      <p:sp>
        <p:nvSpPr>
          <p:cNvPr id="111" name="结合工厂生产模式的多样化，可设计多种检测模式，支持检测多机型生产、替代料、角度旋转等模式"/>
          <p:cNvSpPr txBox="1"/>
          <p:nvPr/>
        </p:nvSpPr>
        <p:spPr>
          <a:xfrm>
            <a:off x="1905760" y="3810000"/>
            <a:ext cx="1799590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结合工厂生产模式的多样化，可设计多种检测模式，支持检测多机型生产、替代料、角度旋转等模式</a:t>
            </a:r>
          </a:p>
        </p:txBody>
      </p:sp>
      <p:sp>
        <p:nvSpPr>
          <p:cNvPr id="112" name="检测模式多"/>
          <p:cNvSpPr txBox="1"/>
          <p:nvPr/>
        </p:nvSpPr>
        <p:spPr>
          <a:xfrm>
            <a:off x="1905760" y="2755900"/>
            <a:ext cx="2400301" cy="736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6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检测模式多</a:t>
            </a:r>
          </a:p>
        </p:txBody>
      </p:sp>
      <p:pic>
        <p:nvPicPr>
          <p:cNvPr id="113" name="图像" descr="图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93660" y="6869769"/>
            <a:ext cx="10249358" cy="577923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14" name="图像" descr="图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0863" y="9632099"/>
            <a:ext cx="5134914" cy="299021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5" name="AIS20X Series-DIP｜技术优势"/>
          <p:cNvSpPr txBox="1"/>
          <p:nvPr/>
        </p:nvSpPr>
        <p:spPr>
          <a:xfrm>
            <a:off x="1905000" y="952499"/>
            <a:ext cx="74258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技术优势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企业微信截图_9f46d413-45f4-4ebd-be07-86f662a36c0e.png" descr="企业微信截图_9f46d413-45f4-4ebd-be07-86f662a36c0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191" y="7299290"/>
            <a:ext cx="9026862" cy="5077609"/>
          </a:xfrm>
          <a:prstGeom prst="rect">
            <a:avLst/>
          </a:prstGeom>
          <a:ln w="76200">
            <a:solidFill>
              <a:srgbClr val="000000"/>
            </a:solidFill>
            <a:miter lim="400000"/>
            <a:headEnd/>
            <a:tailEnd/>
          </a:ln>
        </p:spPr>
      </p:pic>
      <p:sp>
        <p:nvSpPr>
          <p:cNvPr id="118" name="相机自动读取条码（条形码，二维码）…"/>
          <p:cNvSpPr txBox="1"/>
          <p:nvPr/>
        </p:nvSpPr>
        <p:spPr>
          <a:xfrm>
            <a:off x="1905191" y="4924452"/>
            <a:ext cx="12577367" cy="1816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相机自动读取条码（条形码，二维码）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数据完整，包括整体统计数据，及每一片检测板卡的所有检测信息*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支持一键导出，便于回溯，数据可与MES系统实现有效对接</a:t>
            </a:r>
          </a:p>
        </p:txBody>
      </p:sp>
      <p:sp>
        <p:nvSpPr>
          <p:cNvPr id="119" name="测试数据详细"/>
          <p:cNvSpPr txBox="1"/>
          <p:nvPr/>
        </p:nvSpPr>
        <p:spPr>
          <a:xfrm>
            <a:off x="1905191" y="2755900"/>
            <a:ext cx="2857501" cy="736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6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测试数据详细</a:t>
            </a:r>
          </a:p>
        </p:txBody>
      </p:sp>
      <p:sp>
        <p:nvSpPr>
          <p:cNvPr id="120" name="测试数据实时保留，可导出详细数据报表，有利于工艺改善和生产追溯"/>
          <p:cNvSpPr txBox="1"/>
          <p:nvPr/>
        </p:nvSpPr>
        <p:spPr>
          <a:xfrm>
            <a:off x="1905191" y="3822700"/>
            <a:ext cx="1271270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测试数据实时保留，可导出详细数据报表，有利于工艺改善和生产追溯</a:t>
            </a:r>
          </a:p>
        </p:txBody>
      </p:sp>
      <p:sp>
        <p:nvSpPr>
          <p:cNvPr id="121" name="AIS20X Series-DIP｜技术优势"/>
          <p:cNvSpPr txBox="1"/>
          <p:nvPr/>
        </p:nvSpPr>
        <p:spPr>
          <a:xfrm>
            <a:off x="1905000" y="952499"/>
            <a:ext cx="74258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技术优势</a:t>
            </a:r>
          </a:p>
        </p:txBody>
      </p:sp>
      <p:grpSp>
        <p:nvGrpSpPr>
          <p:cNvPr id="126" name="成组"/>
          <p:cNvGrpSpPr/>
          <p:nvPr/>
        </p:nvGrpSpPr>
        <p:grpSpPr>
          <a:xfrm>
            <a:off x="12468627" y="7303130"/>
            <a:ext cx="8439217" cy="5082482"/>
            <a:chOff x="0" y="0"/>
            <a:chExt cx="8439216" cy="5082480"/>
          </a:xfrm>
        </p:grpSpPr>
        <p:pic>
          <p:nvPicPr>
            <p:cNvPr id="122" name="图像" descr="图像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649" y="67826"/>
              <a:ext cx="6375527" cy="3896537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23" name="图像" descr="图像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24206" y="745706"/>
              <a:ext cx="5259297" cy="408143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24" name="图像" descr="图像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52466" y="2035808"/>
              <a:ext cx="4355064" cy="29550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25" name="矩形"/>
            <p:cNvSpPr/>
            <p:nvPr/>
          </p:nvSpPr>
          <p:spPr>
            <a:xfrm>
              <a:off x="0" y="0"/>
              <a:ext cx="8439217" cy="5082481"/>
            </a:xfrm>
            <a:prstGeom prst="rect">
              <a:avLst/>
            </a:prstGeom>
            <a:noFill/>
            <a:ln w="762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 panose="02000503000000020004"/>
                </a:defRPr>
              </a:pPr>
            </a:p>
          </p:txBody>
        </p:sp>
      </p:grpSp>
      <p:sp>
        <p:nvSpPr>
          <p:cNvPr id="127" name="*在软硬件正常运行的情况下"/>
          <p:cNvSpPr txBox="1"/>
          <p:nvPr/>
        </p:nvSpPr>
        <p:spPr>
          <a:xfrm>
            <a:off x="1905191" y="12941985"/>
            <a:ext cx="3890517" cy="520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*在软硬件正常运行的情况下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远程调控、集中管理，减少工作中断，提高生产效能…"/>
          <p:cNvSpPr txBox="1"/>
          <p:nvPr/>
        </p:nvSpPr>
        <p:spPr>
          <a:xfrm>
            <a:off x="1905191" y="5846241"/>
            <a:ext cx="9980812" cy="38354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远程调控、集中管理，减少工作中断，提高生产效能</a:t>
            </a:r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远程离线编程，编程的同时不影响检测</a:t>
            </a:r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远程支持，快速响应维护</a:t>
            </a:r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复判工作站，一对多复判</a:t>
            </a:r>
          </a:p>
        </p:txBody>
      </p:sp>
      <p:sp>
        <p:nvSpPr>
          <p:cNvPr id="130" name="支持远程编程、调试、管理，节省换线时间，支持一对多复判"/>
          <p:cNvSpPr txBox="1"/>
          <p:nvPr/>
        </p:nvSpPr>
        <p:spPr>
          <a:xfrm>
            <a:off x="1905191" y="3822700"/>
            <a:ext cx="1108710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支持远程编程、调试、管理，节省换线时间，支持一对多复判</a:t>
            </a:r>
          </a:p>
        </p:txBody>
      </p:sp>
      <p:sp>
        <p:nvSpPr>
          <p:cNvPr id="131" name="集中管理，远程服务"/>
          <p:cNvSpPr txBox="1"/>
          <p:nvPr/>
        </p:nvSpPr>
        <p:spPr>
          <a:xfrm>
            <a:off x="1905191" y="2755900"/>
            <a:ext cx="4229101" cy="736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6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集中管理，远程服务</a:t>
            </a:r>
          </a:p>
        </p:txBody>
      </p:sp>
      <p:sp>
        <p:nvSpPr>
          <p:cNvPr id="132" name="AIS20X Series-DIP｜技术优势"/>
          <p:cNvSpPr txBox="1"/>
          <p:nvPr/>
        </p:nvSpPr>
        <p:spPr>
          <a:xfrm>
            <a:off x="1905000" y="952499"/>
            <a:ext cx="74258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技术优势</a:t>
            </a:r>
          </a:p>
        </p:txBody>
      </p:sp>
      <p:pic>
        <p:nvPicPr>
          <p:cNvPr id="133" name="图像" descr="图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3631" y="5275458"/>
            <a:ext cx="12115022" cy="771276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34" name="矩形"/>
          <p:cNvSpPr/>
          <p:nvPr/>
        </p:nvSpPr>
        <p:spPr>
          <a:xfrm>
            <a:off x="18371224" y="5642132"/>
            <a:ext cx="3801685" cy="720657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00503000000020004"/>
              </a:defRPr>
            </a:pPr>
          </a:p>
        </p:txBody>
      </p:sp>
      <p:pic>
        <p:nvPicPr>
          <p:cNvPr id="135" name="侧视图.png" descr="侧视图.png"/>
          <p:cNvPicPr>
            <a:picLocks noChangeAspect="1"/>
          </p:cNvPicPr>
          <p:nvPr/>
        </p:nvPicPr>
        <p:blipFill>
          <a:blip r:embed="rId2"/>
          <a:srcRect l="24121" r="23431"/>
          <a:stretch>
            <a:fillRect/>
          </a:stretch>
        </p:blipFill>
        <p:spPr>
          <a:xfrm>
            <a:off x="18335631" y="5838428"/>
            <a:ext cx="2084547" cy="203895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36" name="侧视图.png" descr="侧视图.png"/>
          <p:cNvPicPr>
            <a:picLocks noChangeAspect="1"/>
          </p:cNvPicPr>
          <p:nvPr/>
        </p:nvPicPr>
        <p:blipFill>
          <a:blip r:embed="rId2"/>
          <a:srcRect l="24121" r="23431"/>
          <a:stretch>
            <a:fillRect/>
          </a:stretch>
        </p:blipFill>
        <p:spPr>
          <a:xfrm>
            <a:off x="20789440" y="5838428"/>
            <a:ext cx="2084546" cy="203895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37" name="侧视图.png" descr="侧视图.png"/>
          <p:cNvPicPr>
            <a:picLocks noChangeAspect="1"/>
          </p:cNvPicPr>
          <p:nvPr/>
        </p:nvPicPr>
        <p:blipFill>
          <a:blip r:embed="rId2"/>
          <a:srcRect l="24121" r="23431"/>
          <a:stretch>
            <a:fillRect/>
          </a:stretch>
        </p:blipFill>
        <p:spPr>
          <a:xfrm>
            <a:off x="18272688" y="8112267"/>
            <a:ext cx="2084546" cy="203895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38" name="侧视图.png" descr="侧视图.png"/>
          <p:cNvPicPr>
            <a:picLocks noChangeAspect="1"/>
          </p:cNvPicPr>
          <p:nvPr/>
        </p:nvPicPr>
        <p:blipFill>
          <a:blip r:embed="rId2"/>
          <a:srcRect l="24121" r="23431"/>
          <a:stretch>
            <a:fillRect/>
          </a:stretch>
        </p:blipFill>
        <p:spPr>
          <a:xfrm>
            <a:off x="20726496" y="8112267"/>
            <a:ext cx="2084547" cy="203895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39" name="侧视图.png" descr="侧视图.png"/>
          <p:cNvPicPr>
            <a:picLocks noChangeAspect="1"/>
          </p:cNvPicPr>
          <p:nvPr/>
        </p:nvPicPr>
        <p:blipFill>
          <a:blip r:embed="rId2"/>
          <a:srcRect l="24121" r="23431"/>
          <a:stretch>
            <a:fillRect/>
          </a:stretch>
        </p:blipFill>
        <p:spPr>
          <a:xfrm>
            <a:off x="18399688" y="10386106"/>
            <a:ext cx="2084546" cy="203895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40" name="侧视图.png" descr="侧视图.png"/>
          <p:cNvPicPr>
            <a:picLocks noChangeAspect="1"/>
          </p:cNvPicPr>
          <p:nvPr/>
        </p:nvPicPr>
        <p:blipFill>
          <a:blip r:embed="rId2"/>
          <a:srcRect l="24121" r="23431"/>
          <a:stretch>
            <a:fillRect/>
          </a:stretch>
        </p:blipFill>
        <p:spPr>
          <a:xfrm>
            <a:off x="20853496" y="10386106"/>
            <a:ext cx="2084547" cy="203895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企业微信截图_8c34909a-c590-4b79-9314-7b09316b2efa.png" descr="企业微信截图_8c34909a-c590-4b79-9314-7b09316b2efa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0013" y="4775200"/>
            <a:ext cx="7433590" cy="4458897"/>
          </a:xfrm>
          <a:prstGeom prst="rect">
            <a:avLst/>
          </a:prstGeom>
          <a:ln w="50800">
            <a:solidFill>
              <a:srgbClr val="000000"/>
            </a:solidFill>
            <a:miter lim="400000"/>
            <a:headEnd/>
            <a:tailEnd/>
          </a:ln>
        </p:spPr>
      </p:pic>
      <p:pic>
        <p:nvPicPr>
          <p:cNvPr id="143" name="企业微信截图_c57e10b3-1e0b-436f-8d04-b176b3a06c6e.png" descr="企业微信截图_c57e10b3-1e0b-436f-8d04-b176b3a06c6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7059" y="8146375"/>
            <a:ext cx="7429501" cy="4456445"/>
          </a:xfrm>
          <a:prstGeom prst="rect">
            <a:avLst/>
          </a:prstGeom>
          <a:ln w="50800">
            <a:solidFill>
              <a:srgbClr val="000000"/>
            </a:solidFill>
            <a:miter lim="400000"/>
            <a:headEnd/>
            <a:tailEnd/>
          </a:ln>
        </p:spPr>
      </p:pic>
      <p:sp>
        <p:nvSpPr>
          <p:cNvPr id="144" name="圆角矩形"/>
          <p:cNvSpPr/>
          <p:nvPr/>
        </p:nvSpPr>
        <p:spPr>
          <a:xfrm>
            <a:off x="7183459" y="9813684"/>
            <a:ext cx="2924587" cy="878841"/>
          </a:xfrm>
          <a:prstGeom prst="roundRect">
            <a:avLst>
              <a:gd name="adj" fmla="val 21676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00503000000020004"/>
              </a:defRPr>
            </a:pPr>
          </a:p>
        </p:txBody>
      </p:sp>
      <p:sp>
        <p:nvSpPr>
          <p:cNvPr id="145" name="圆角矩形"/>
          <p:cNvSpPr/>
          <p:nvPr/>
        </p:nvSpPr>
        <p:spPr>
          <a:xfrm>
            <a:off x="1909204" y="9813684"/>
            <a:ext cx="2924587" cy="878841"/>
          </a:xfrm>
          <a:prstGeom prst="roundRect">
            <a:avLst>
              <a:gd name="adj" fmla="val 21676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00503000000020004"/>
              </a:defRPr>
            </a:pPr>
          </a:p>
        </p:txBody>
      </p:sp>
      <p:sp>
        <p:nvSpPr>
          <p:cNvPr id="146" name="AOI检测软件"/>
          <p:cNvSpPr txBox="1"/>
          <p:nvPr/>
        </p:nvSpPr>
        <p:spPr>
          <a:xfrm>
            <a:off x="2151503" y="9916554"/>
            <a:ext cx="2439989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AOI检测软件</a:t>
            </a:r>
          </a:p>
        </p:txBody>
      </p:sp>
      <p:sp>
        <p:nvSpPr>
          <p:cNvPr id="147" name="AI训练工具，设备端可自主训练特殊器件，可自动识别，提高检测精度"/>
          <p:cNvSpPr txBox="1"/>
          <p:nvPr/>
        </p:nvSpPr>
        <p:spPr>
          <a:xfrm>
            <a:off x="1905760" y="3810000"/>
            <a:ext cx="13503078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AI训练工具，设备端可自主训练特殊器件，可自动识别，提高检测精度</a:t>
            </a:r>
          </a:p>
        </p:txBody>
      </p:sp>
      <p:sp>
        <p:nvSpPr>
          <p:cNvPr id="148" name="快速学习新器件…"/>
          <p:cNvSpPr txBox="1"/>
          <p:nvPr/>
        </p:nvSpPr>
        <p:spPr>
          <a:xfrm>
            <a:off x="1903342" y="5207468"/>
            <a:ext cx="10500123" cy="1816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快速学习新器件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可通过训练，让设备识别器件不同形态,真正降低误报率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测试能力快速迭代、不断升级</a:t>
            </a:r>
          </a:p>
        </p:txBody>
      </p:sp>
      <p:sp>
        <p:nvSpPr>
          <p:cNvPr id="149" name="检测范围广"/>
          <p:cNvSpPr txBox="1"/>
          <p:nvPr/>
        </p:nvSpPr>
        <p:spPr>
          <a:xfrm>
            <a:off x="1905760" y="2755900"/>
            <a:ext cx="2400301" cy="736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6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检测范围广</a:t>
            </a:r>
          </a:p>
        </p:txBody>
      </p:sp>
      <p:sp>
        <p:nvSpPr>
          <p:cNvPr id="150" name="AOI训练工具"/>
          <p:cNvSpPr txBox="1"/>
          <p:nvPr/>
        </p:nvSpPr>
        <p:spPr>
          <a:xfrm>
            <a:off x="7425758" y="9916554"/>
            <a:ext cx="2439988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AOI训练工具</a:t>
            </a:r>
          </a:p>
        </p:txBody>
      </p:sp>
      <p:sp>
        <p:nvSpPr>
          <p:cNvPr id="151" name="线条"/>
          <p:cNvSpPr/>
          <p:nvPr/>
        </p:nvSpPr>
        <p:spPr>
          <a:xfrm>
            <a:off x="4996258" y="10253104"/>
            <a:ext cx="2024734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2" name="线条"/>
          <p:cNvSpPr/>
          <p:nvPr/>
        </p:nvSpPr>
        <p:spPr>
          <a:xfrm>
            <a:off x="3370579" y="10692130"/>
            <a:ext cx="5274311" cy="637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3" name="形状"/>
          <p:cNvSpPr/>
          <p:nvPr/>
        </p:nvSpPr>
        <p:spPr>
          <a:xfrm>
            <a:off x="5208610" y="9101579"/>
            <a:ext cx="1600029" cy="964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3" y="0"/>
                </a:moveTo>
                <a:cubicBezTo>
                  <a:pt x="7967" y="0"/>
                  <a:pt x="5720" y="2939"/>
                  <a:pt x="4858" y="7062"/>
                </a:cubicBezTo>
                <a:cubicBezTo>
                  <a:pt x="4628" y="6992"/>
                  <a:pt x="4391" y="6953"/>
                  <a:pt x="4150" y="6953"/>
                </a:cubicBezTo>
                <a:cubicBezTo>
                  <a:pt x="1857" y="6953"/>
                  <a:pt x="0" y="10233"/>
                  <a:pt x="0" y="14278"/>
                </a:cubicBezTo>
                <a:cubicBezTo>
                  <a:pt x="0" y="18323"/>
                  <a:pt x="1857" y="21600"/>
                  <a:pt x="4150" y="21600"/>
                </a:cubicBezTo>
                <a:cubicBezTo>
                  <a:pt x="4193" y="21600"/>
                  <a:pt x="4237" y="21597"/>
                  <a:pt x="4280" y="21594"/>
                </a:cubicBezTo>
                <a:lnTo>
                  <a:pt x="10532" y="21597"/>
                </a:lnTo>
                <a:cubicBezTo>
                  <a:pt x="10555" y="21598"/>
                  <a:pt x="10579" y="21600"/>
                  <a:pt x="10603" y="21600"/>
                </a:cubicBezTo>
                <a:cubicBezTo>
                  <a:pt x="10626" y="21600"/>
                  <a:pt x="10648" y="21598"/>
                  <a:pt x="10672" y="21597"/>
                </a:cubicBezTo>
                <a:lnTo>
                  <a:pt x="18141" y="21600"/>
                </a:lnTo>
                <a:cubicBezTo>
                  <a:pt x="20051" y="21600"/>
                  <a:pt x="21600" y="18868"/>
                  <a:pt x="21600" y="15496"/>
                </a:cubicBezTo>
                <a:cubicBezTo>
                  <a:pt x="21600" y="12124"/>
                  <a:pt x="20051" y="9389"/>
                  <a:pt x="18141" y="9389"/>
                </a:cubicBezTo>
                <a:cubicBezTo>
                  <a:pt x="17627" y="9389"/>
                  <a:pt x="17139" y="9589"/>
                  <a:pt x="16701" y="9943"/>
                </a:cubicBezTo>
                <a:cubicBezTo>
                  <a:pt x="16453" y="4379"/>
                  <a:pt x="13819" y="0"/>
                  <a:pt x="10603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00503000000020004"/>
              </a:defRPr>
            </a:pPr>
          </a:p>
        </p:txBody>
      </p:sp>
      <p:sp>
        <p:nvSpPr>
          <p:cNvPr id="154" name="数据"/>
          <p:cNvSpPr txBox="1"/>
          <p:nvPr/>
        </p:nvSpPr>
        <p:spPr>
          <a:xfrm>
            <a:off x="5545074" y="9400662"/>
            <a:ext cx="92710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数据</a:t>
            </a:r>
          </a:p>
        </p:txBody>
      </p:sp>
      <p:sp>
        <p:nvSpPr>
          <p:cNvPr id="155" name="线条"/>
          <p:cNvSpPr/>
          <p:nvPr/>
        </p:nvSpPr>
        <p:spPr>
          <a:xfrm>
            <a:off x="10194312" y="10253104"/>
            <a:ext cx="48576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6" name="线条"/>
          <p:cNvSpPr/>
          <p:nvPr/>
        </p:nvSpPr>
        <p:spPr>
          <a:xfrm flipV="1">
            <a:off x="10692328" y="9903854"/>
            <a:ext cx="1" cy="6985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7" name="线条"/>
          <p:cNvSpPr/>
          <p:nvPr/>
        </p:nvSpPr>
        <p:spPr>
          <a:xfrm>
            <a:off x="10705028" y="10596004"/>
            <a:ext cx="48576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8" name="线条"/>
          <p:cNvSpPr/>
          <p:nvPr/>
        </p:nvSpPr>
        <p:spPr>
          <a:xfrm>
            <a:off x="10692328" y="9915284"/>
            <a:ext cx="48576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9" name="极性预训练模型"/>
          <p:cNvSpPr txBox="1"/>
          <p:nvPr/>
        </p:nvSpPr>
        <p:spPr>
          <a:xfrm>
            <a:off x="11233924" y="9572080"/>
            <a:ext cx="295910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极性预训练模型</a:t>
            </a:r>
          </a:p>
        </p:txBody>
      </p:sp>
      <p:sp>
        <p:nvSpPr>
          <p:cNvPr id="160" name="二分类预训练模型"/>
          <p:cNvSpPr txBox="1"/>
          <p:nvPr/>
        </p:nvSpPr>
        <p:spPr>
          <a:xfrm>
            <a:off x="11233924" y="10259454"/>
            <a:ext cx="3365501" cy="673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二分类预训练模型</a:t>
            </a:r>
          </a:p>
        </p:txBody>
      </p:sp>
      <p:sp>
        <p:nvSpPr>
          <p:cNvPr id="161" name="AIS20X Series-DIP｜技术优势"/>
          <p:cNvSpPr txBox="1"/>
          <p:nvPr/>
        </p:nvSpPr>
        <p:spPr>
          <a:xfrm>
            <a:off x="1905000" y="952499"/>
            <a:ext cx="7425889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AIS20X Series-DIP</a:t>
            </a:r>
            <a:r>
              <a:rPr b="0"/>
              <a:t>｜</a:t>
            </a:r>
            <a:r>
              <a:t>技术优势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NG板卡跟踪器…"/>
          <p:cNvSpPr txBox="1"/>
          <p:nvPr/>
        </p:nvSpPr>
        <p:spPr>
          <a:xfrm>
            <a:off x="1906271" y="8645741"/>
            <a:ext cx="11341902" cy="324485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NG板卡跟踪器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当出现NG板卡的时候，可以通过LED灯判断NG板卡位置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设备报警后对不良板进行位置追踪，引导员工快速定位维修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提高维修效率，避免板卡紧挨时漏修或修错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设置简单，可直接放置在产线上，可随时移动</a:t>
            </a:r>
          </a:p>
        </p:txBody>
      </p:sp>
      <p:sp>
        <p:nvSpPr>
          <p:cNvPr id="164" name="产线控制盒…"/>
          <p:cNvSpPr txBox="1"/>
          <p:nvPr/>
        </p:nvSpPr>
        <p:spPr>
          <a:xfrm>
            <a:off x="1906271" y="2628602"/>
            <a:ext cx="9510848" cy="381635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产线控制盒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自动/手动控制接驳台皮带线启停、正反转，确保</a:t>
            </a:r>
          </a:p>
          <a:p>
            <a:pPr lvl="2" indent="0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      不良及时维修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板卡、检测等异常时输出报警，控制警示灯报警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预留一组交互接口，可根据现场需求进行设计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控制盒体积小，便于安置</a:t>
            </a:r>
          </a:p>
        </p:txBody>
      </p:sp>
      <p:sp>
        <p:nvSpPr>
          <p:cNvPr id="165" name="选配产品｜产线控制盒&amp;NG板卡跟踪器"/>
          <p:cNvSpPr txBox="1"/>
          <p:nvPr/>
        </p:nvSpPr>
        <p:spPr>
          <a:xfrm>
            <a:off x="1905000" y="952499"/>
            <a:ext cx="9290445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选配产品｜产线控制盒&amp;NG板卡跟踪器</a:t>
            </a:r>
          </a:p>
        </p:txBody>
      </p:sp>
      <p:grpSp>
        <p:nvGrpSpPr>
          <p:cNvPr id="168" name="成组"/>
          <p:cNvGrpSpPr/>
          <p:nvPr/>
        </p:nvGrpSpPr>
        <p:grpSpPr>
          <a:xfrm>
            <a:off x="14221321" y="2596852"/>
            <a:ext cx="6449021" cy="5194896"/>
            <a:chOff x="0" y="0"/>
            <a:chExt cx="6449020" cy="5194895"/>
          </a:xfrm>
        </p:grpSpPr>
        <p:pic>
          <p:nvPicPr>
            <p:cNvPr id="166" name="图像" descr="图像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6449021" cy="519489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7" name="图像" descr="图像"/>
            <p:cNvPicPr>
              <a:picLocks noChangeAspect="1"/>
            </p:cNvPicPr>
            <p:nvPr/>
          </p:nvPicPr>
          <p:blipFill>
            <a:blip r:embed="rId2"/>
            <a:srcRect r="40253"/>
            <a:stretch>
              <a:fillRect/>
            </a:stretch>
          </p:blipFill>
          <p:spPr>
            <a:xfrm>
              <a:off x="485278" y="12997"/>
              <a:ext cx="5478365" cy="516890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169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1321" y="10756900"/>
            <a:ext cx="8712201" cy="5334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镭晨科技｜用AI引领AOI新时代"/>
          <p:cNvSpPr txBox="1"/>
          <p:nvPr/>
        </p:nvSpPr>
        <p:spPr>
          <a:xfrm>
            <a:off x="1905000" y="952499"/>
            <a:ext cx="7453236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镭晨科技｜用AI引领AOI新时代</a:t>
            </a:r>
          </a:p>
        </p:txBody>
      </p:sp>
      <p:sp>
        <p:nvSpPr>
          <p:cNvPr id="172" name="镭晨科技深耕行业多年，始终秉承“让工业检测更简单”的企业使命。以深度学习算法为核心，专注电子行业。以PCBA生产过程视觉检测标准化方案为基础，为客户提供各种光学检测方案"/>
          <p:cNvSpPr txBox="1"/>
          <p:nvPr/>
        </p:nvSpPr>
        <p:spPr>
          <a:xfrm>
            <a:off x="1904730" y="2946400"/>
            <a:ext cx="19268212" cy="12446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镭晨科技深耕行业多年，始终秉承</a:t>
            </a:r>
            <a:r>
              <a:rPr b="1">
                <a:solidFill>
                  <a:srgbClr val="266FA1"/>
                </a:solidFill>
              </a:rPr>
              <a:t>“让工业检测更简单”</a:t>
            </a:r>
            <a:r>
              <a:t>的企业使命。以</a:t>
            </a:r>
            <a:r>
              <a:rPr b="1">
                <a:solidFill>
                  <a:srgbClr val="266FA1"/>
                </a:solidFill>
              </a:rPr>
              <a:t>深度学习算法</a:t>
            </a:r>
            <a:r>
              <a:t>为核心，专注电子行业。以PCBA生产过程视觉检测标准化方案为基础，为客户提供各种光学检测方案</a:t>
            </a:r>
          </a:p>
        </p:txBody>
      </p:sp>
      <p:pic>
        <p:nvPicPr>
          <p:cNvPr id="173" name="企业微信截图_b978d2dd-fa69-469f-8c24-1464bc0a3fb6.png" descr="企业微信截图_b978d2dd-fa69-469f-8c24-1464bc0a3fb6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4730" y="6650446"/>
            <a:ext cx="20431360" cy="607965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74" name="成立至今，镭晨科技已获得多项认证。拥有发明、实用新型、外观专利、软件著作权共77项，其中发明专利超过一半，各类产品具有自主的知识产权"/>
          <p:cNvSpPr txBox="1"/>
          <p:nvPr/>
        </p:nvSpPr>
        <p:spPr>
          <a:xfrm>
            <a:off x="1904729" y="4836523"/>
            <a:ext cx="19268213" cy="11938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成立至今，镭晨科技已获得多项认证。拥有发明、实用新型、外观专利、软件著作权共77项，其中发明专利超过一半，各类产品具有自主的知识产权</a:t>
            </a:r>
          </a:p>
        </p:txBody>
      </p:sp>
      <p:sp>
        <p:nvSpPr>
          <p:cNvPr id="175" name="*统计截止至2021.1.21"/>
          <p:cNvSpPr txBox="1"/>
          <p:nvPr/>
        </p:nvSpPr>
        <p:spPr>
          <a:xfrm>
            <a:off x="1911655" y="12700686"/>
            <a:ext cx="3112890" cy="520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*统计截止至2021.1.21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携手并进 合作共赢"/>
          <p:cNvSpPr txBox="1"/>
          <p:nvPr/>
        </p:nvSpPr>
        <p:spPr>
          <a:xfrm>
            <a:off x="1905000" y="948429"/>
            <a:ext cx="4519536" cy="840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l" defTabSz="914400"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携手并进 合作共赢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二维码.png" descr="二维码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6115" y="10122221"/>
            <a:ext cx="1891770" cy="189176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80" name="让工业检测更简单"/>
          <p:cNvSpPr txBox="1"/>
          <p:nvPr/>
        </p:nvSpPr>
        <p:spPr>
          <a:xfrm>
            <a:off x="8079897" y="5059595"/>
            <a:ext cx="8224207" cy="12446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>
              <a:lnSpc>
                <a:spcPct val="150000"/>
              </a:lnSpc>
              <a:defRPr sz="4800" spc="24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让工业检测更简单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776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elvetica Neue" panose="02000503000000020004"/>
            <a:ea typeface="Helvetica Neue" panose="02000503000000020004"/>
            <a:cs typeface="Helvetica Neue" panose="02000503000000020004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776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elvetica Neue" panose="02000503000000020004"/>
            <a:ea typeface="Helvetica Neue" panose="02000503000000020004"/>
            <a:cs typeface="Helvetica Neue" panose="02000503000000020004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2179</Words>
  <Application>WPS 演示</Application>
  <PresentationFormat/>
  <Paragraphs>195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Arial</vt:lpstr>
      <vt:lpstr>方正书宋_GBK</vt:lpstr>
      <vt:lpstr>Wingdings</vt:lpstr>
      <vt:lpstr>Helvetica Neue</vt:lpstr>
      <vt:lpstr>Helvetica Neue Medium</vt:lpstr>
      <vt:lpstr>Lucida Grande</vt:lpstr>
      <vt:lpstr>Helvetica</vt:lpstr>
      <vt:lpstr>宋体</vt:lpstr>
      <vt:lpstr>汉仪书宋二KW</vt:lpstr>
      <vt:lpstr>微软雅黑</vt:lpstr>
      <vt:lpstr>汉仪旗黑</vt:lpstr>
      <vt:lpstr>Arial Unicode MS</vt:lpstr>
      <vt:lpstr>White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zhangqiang</cp:lastModifiedBy>
  <cp:revision>1</cp:revision>
  <dcterms:created xsi:type="dcterms:W3CDTF">2021-05-18T12:28:19Z</dcterms:created>
  <dcterms:modified xsi:type="dcterms:W3CDTF">2021-05-18T12:28:19Z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2052-3.5.0.5510</vt:lpwstr>
  </property>
</Properties>
</file>